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58" r:id="rId3"/>
    <p:sldId id="259" r:id="rId4"/>
    <p:sldId id="284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0" r:id="rId20"/>
    <p:sldId id="281" r:id="rId21"/>
    <p:sldId id="282" r:id="rId22"/>
    <p:sldId id="257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esco\Dropbox\Studio%20Frasi\Conferenza%20Roma\160505_Agcom_Tavole_Grf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esco\Dropbox\Studio%20Frasi\Conferenza%20Roma\Calcio%20per%20Rom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esco\Dropbox\Studio%20Frasi\Conferenza%20Roma\Serie%20A%20Mediaset%20vs%20Sk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esco\Documents\Anica\Anica%202016\TAV.2.a_Aree_Generaliste_OK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esco\Documents\Anica\Anica%202016\TAV.2.a_Aree_Generaliste_OK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esco\Documents\Anica\Anica%202016\TAV.2.a_Aree_Generaliste_OK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rancesco\Dropbox\Studio%20Frasi\Conferenza%20Roma\Sintesi%20Cinema-Smart%20T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Tempo di visione</a:t>
            </a:r>
          </a:p>
        </c:rich>
      </c:tx>
      <c:layout>
        <c:manualLayout>
          <c:xMode val="edge"/>
          <c:yMode val="edge"/>
          <c:x val="0.45415966754155729"/>
          <c:y val="4.166666666666666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9047081324136808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'Tav1'!$F$6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'Tav1'!$E$8:$E$11</c:f>
              <c:strCache>
                <c:ptCount val="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'Tav1'!$F$8:$F$11</c:f>
              <c:numCache>
                <c:formatCode>General</c:formatCode>
                <c:ptCount val="4"/>
                <c:pt idx="0">
                  <c:v>290</c:v>
                </c:pt>
                <c:pt idx="1">
                  <c:v>296</c:v>
                </c:pt>
                <c:pt idx="2">
                  <c:v>279</c:v>
                </c:pt>
                <c:pt idx="3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E-4283-B84E-FE6970B7D337}"/>
            </c:ext>
          </c:extLst>
        </c:ser>
        <c:ser>
          <c:idx val="1"/>
          <c:order val="1"/>
          <c:tx>
            <c:strRef>
              <c:f>'Tav1'!$G$6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'Tav1'!$E$8:$E$11</c:f>
              <c:strCache>
                <c:ptCount val="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'Tav1'!$G$8:$G$11</c:f>
              <c:numCache>
                <c:formatCode>General</c:formatCode>
                <c:ptCount val="4"/>
                <c:pt idx="0">
                  <c:v>281</c:v>
                </c:pt>
                <c:pt idx="1">
                  <c:v>279</c:v>
                </c:pt>
                <c:pt idx="2">
                  <c:v>264</c:v>
                </c:pt>
                <c:pt idx="3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E-4283-B84E-FE6970B7D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798656"/>
        <c:axId val="128824448"/>
      </c:barChart>
      <c:catAx>
        <c:axId val="12779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en-US"/>
          </a:p>
        </c:txPr>
        <c:crossAx val="128824448"/>
        <c:crosses val="autoZero"/>
        <c:auto val="1"/>
        <c:lblAlgn val="ctr"/>
        <c:lblOffset val="100"/>
        <c:noMultiLvlLbl val="0"/>
      </c:catAx>
      <c:valAx>
        <c:axId val="128824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Minuti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779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61198600174978"/>
          <c:y val="0.15702354913969088"/>
          <c:w val="0.11743033005830024"/>
          <c:h val="0.2122127442403032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Media ascolto cumulato giornate Serie A per stagione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Tabelle!$A$3</c:f>
              <c:strCache>
                <c:ptCount val="1"/>
                <c:pt idx="0">
                  <c:v>Sky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Tabelle!$C$1:$F$1</c:f>
              <c:strCache>
                <c:ptCount val="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2015/16*</c:v>
                </c:pt>
              </c:strCache>
            </c:strRef>
          </c:cat>
          <c:val>
            <c:numRef>
              <c:f>Tabelle!$C$4:$F$4</c:f>
              <c:numCache>
                <c:formatCode>#,##0</c:formatCode>
                <c:ptCount val="4"/>
                <c:pt idx="0">
                  <c:v>5500482.2368421052</c:v>
                </c:pt>
                <c:pt idx="1">
                  <c:v>5404940.0263157897</c:v>
                </c:pt>
                <c:pt idx="2">
                  <c:v>5038945.0789473681</c:v>
                </c:pt>
                <c:pt idx="3">
                  <c:v>5024804.416666667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7F-48C1-9155-13E833BB3CC2}"/>
            </c:ext>
          </c:extLst>
        </c:ser>
        <c:ser>
          <c:idx val="1"/>
          <c:order val="1"/>
          <c:tx>
            <c:strRef>
              <c:f>Tabelle!$A$5</c:f>
              <c:strCache>
                <c:ptCount val="1"/>
                <c:pt idx="0">
                  <c:v>Mediaset Premium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Tabelle!$C$1:$F$1</c:f>
              <c:strCache>
                <c:ptCount val="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2015/16*</c:v>
                </c:pt>
              </c:strCache>
            </c:strRef>
          </c:cat>
          <c:val>
            <c:numRef>
              <c:f>Tabelle!$C$6:$F$6</c:f>
              <c:numCache>
                <c:formatCode>#,##0</c:formatCode>
                <c:ptCount val="4"/>
                <c:pt idx="0">
                  <c:v>3969650.0263157897</c:v>
                </c:pt>
                <c:pt idx="1">
                  <c:v>3815573.6842105263</c:v>
                </c:pt>
                <c:pt idx="2">
                  <c:v>3615781.6842105263</c:v>
                </c:pt>
                <c:pt idx="3">
                  <c:v>3257601.472222222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7F-48C1-9155-13E833BB3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061248"/>
        <c:axId val="129064320"/>
      </c:lineChart>
      <c:catAx>
        <c:axId val="12906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9064320"/>
        <c:crosses val="autoZero"/>
        <c:auto val="1"/>
        <c:lblAlgn val="ctr"/>
        <c:lblOffset val="100"/>
        <c:noMultiLvlLbl val="0"/>
      </c:catAx>
      <c:valAx>
        <c:axId val="129064320"/>
        <c:scaling>
          <c:orientation val="minMax"/>
          <c:min val="2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AMR Cumulato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290612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Media (dalla prima giornata alla giornata </a:t>
            </a:r>
            <a:r>
              <a:rPr lang="it-IT" i="1" dirty="0"/>
              <a:t>36</a:t>
            </a:r>
            <a:r>
              <a:rPr lang="it-IT" dirty="0"/>
              <a:t>) </a:t>
            </a:r>
            <a:r>
              <a:rPr lang="it-IT" baseline="0" dirty="0"/>
              <a:t>differenze </a:t>
            </a:r>
            <a:r>
              <a:rPr lang="it-IT" baseline="0" dirty="0" err="1"/>
              <a:t>Coverage</a:t>
            </a:r>
            <a:r>
              <a:rPr lang="it-IT" baseline="0" dirty="0"/>
              <a:t> tra giornate omologhe 2015/16 e 2014/15</a:t>
            </a:r>
            <a:endParaRPr lang="it-IT" dirty="0"/>
          </a:p>
        </c:rich>
      </c:tx>
      <c:layout>
        <c:manualLayout>
          <c:xMode val="edge"/>
          <c:yMode val="edge"/>
          <c:x val="0.1860416059103723"/>
          <c:y val="0.51071010309345277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'Tavola riassuntiva'!$C$3</c:f>
              <c:strCache>
                <c:ptCount val="1"/>
                <c:pt idx="0">
                  <c:v>Sky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'Tavola riassuntiva'!$A$4:$A$37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35</c:v>
                </c:pt>
                <c:pt idx="33">
                  <c:v>36</c:v>
                </c:pt>
              </c:numCache>
            </c:numRef>
          </c:cat>
          <c:val>
            <c:numRef>
              <c:f>'Tavola riassuntiva'!$F$4:$F$37</c:f>
              <c:numCache>
                <c:formatCode>0.00%</c:formatCode>
                <c:ptCount val="34"/>
                <c:pt idx="0">
                  <c:v>-4.1452559210892304E-2</c:v>
                </c:pt>
                <c:pt idx="1">
                  <c:v>-2.9387575417363754E-2</c:v>
                </c:pt>
                <c:pt idx="2">
                  <c:v>-2.76983427537341E-2</c:v>
                </c:pt>
                <c:pt idx="3">
                  <c:v>-5.7442036217986631E-2</c:v>
                </c:pt>
                <c:pt idx="4">
                  <c:v>-6.5799127952856987E-2</c:v>
                </c:pt>
                <c:pt idx="5">
                  <c:v>-5.6025958182879997E-2</c:v>
                </c:pt>
                <c:pt idx="6">
                  <c:v>-6.2103616598573032E-2</c:v>
                </c:pt>
                <c:pt idx="7">
                  <c:v>-5.14608147588176E-2</c:v>
                </c:pt>
                <c:pt idx="8">
                  <c:v>-4.9109141539568309E-2</c:v>
                </c:pt>
                <c:pt idx="9">
                  <c:v>-4.6436678329871042E-2</c:v>
                </c:pt>
                <c:pt idx="10">
                  <c:v>-4.0204783670611158E-2</c:v>
                </c:pt>
                <c:pt idx="11">
                  <c:v>-3.6512311042658618E-2</c:v>
                </c:pt>
                <c:pt idx="12">
                  <c:v>-4.0162039473971872E-2</c:v>
                </c:pt>
                <c:pt idx="13">
                  <c:v>-3.4419629480005487E-2</c:v>
                </c:pt>
                <c:pt idx="14">
                  <c:v>-3.6716433640034338E-2</c:v>
                </c:pt>
                <c:pt idx="15">
                  <c:v>-3.9601292287258408E-2</c:v>
                </c:pt>
                <c:pt idx="16">
                  <c:v>-4.1939229889479325E-2</c:v>
                </c:pt>
                <c:pt idx="17">
                  <c:v>-4.8501889736286545E-2</c:v>
                </c:pt>
                <c:pt idx="18">
                  <c:v>-5.041207249172909E-2</c:v>
                </c:pt>
                <c:pt idx="19">
                  <c:v>-4.7651930293163697E-2</c:v>
                </c:pt>
                <c:pt idx="20">
                  <c:v>-5.0761082215570325E-2</c:v>
                </c:pt>
                <c:pt idx="21">
                  <c:v>-4.9200782539575834E-2</c:v>
                </c:pt>
                <c:pt idx="22">
                  <c:v>-5.3289353198603132E-2</c:v>
                </c:pt>
                <c:pt idx="23">
                  <c:v>-4.2626957261833971E-2</c:v>
                </c:pt>
                <c:pt idx="24">
                  <c:v>-3.9714916947367139E-2</c:v>
                </c:pt>
                <c:pt idx="25">
                  <c:v>-3.9913684084948657E-2</c:v>
                </c:pt>
                <c:pt idx="26">
                  <c:v>-4.1385891261630399E-2</c:v>
                </c:pt>
                <c:pt idx="27">
                  <c:v>-4.2766001831931945E-2</c:v>
                </c:pt>
                <c:pt idx="28">
                  <c:v>-4.2384886581910523E-2</c:v>
                </c:pt>
                <c:pt idx="29">
                  <c:v>-3.3231079123066061E-2</c:v>
                </c:pt>
                <c:pt idx="30">
                  <c:v>-2.737559530382597E-2</c:v>
                </c:pt>
                <c:pt idx="31">
                  <c:v>-2.9148316965458904E-2</c:v>
                </c:pt>
                <c:pt idx="32">
                  <c:v>-2.9529466170155574E-2</c:v>
                </c:pt>
                <c:pt idx="33">
                  <c:v>-2.5783354608132802E-2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A5-4731-B0C7-21DFAFE8943C}"/>
            </c:ext>
          </c:extLst>
        </c:ser>
        <c:ser>
          <c:idx val="1"/>
          <c:order val="1"/>
          <c:tx>
            <c:strRef>
              <c:f>'Tavola riassuntiva'!$D$3</c:f>
              <c:strCache>
                <c:ptCount val="1"/>
                <c:pt idx="0">
                  <c:v>Mediaset Premium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'Tavola riassuntiva'!$A$4:$A$37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35</c:v>
                </c:pt>
                <c:pt idx="33">
                  <c:v>36</c:v>
                </c:pt>
              </c:numCache>
            </c:numRef>
          </c:cat>
          <c:val>
            <c:numRef>
              <c:f>'Tavola riassuntiva'!$G$4:$G$37</c:f>
              <c:numCache>
                <c:formatCode>0.00%</c:formatCode>
                <c:ptCount val="34"/>
                <c:pt idx="0">
                  <c:v>-0.15442905590950418</c:v>
                </c:pt>
                <c:pt idx="1">
                  <c:v>-8.3980319352838617E-2</c:v>
                </c:pt>
                <c:pt idx="2">
                  <c:v>-5.6364190801588943E-2</c:v>
                </c:pt>
                <c:pt idx="3">
                  <c:v>-7.53274670358971E-2</c:v>
                </c:pt>
                <c:pt idx="4">
                  <c:v>-7.5109756368338249E-2</c:v>
                </c:pt>
                <c:pt idx="5">
                  <c:v>-6.9666346401048476E-2</c:v>
                </c:pt>
                <c:pt idx="6">
                  <c:v>-6.6903196281410518E-2</c:v>
                </c:pt>
                <c:pt idx="7">
                  <c:v>-6.1020737870983388E-2</c:v>
                </c:pt>
                <c:pt idx="8">
                  <c:v>-5.9925980140031178E-2</c:v>
                </c:pt>
                <c:pt idx="9">
                  <c:v>-4.9843574932729361E-2</c:v>
                </c:pt>
                <c:pt idx="10">
                  <c:v>-4.3182244086669867E-2</c:v>
                </c:pt>
                <c:pt idx="11">
                  <c:v>-4.688495987378901E-2</c:v>
                </c:pt>
                <c:pt idx="12">
                  <c:v>-4.7482048998627624E-2</c:v>
                </c:pt>
                <c:pt idx="13">
                  <c:v>-4.656987105524963E-2</c:v>
                </c:pt>
                <c:pt idx="14">
                  <c:v>-4.3563748123102347E-2</c:v>
                </c:pt>
                <c:pt idx="15">
                  <c:v>-4.3235691331788638E-2</c:v>
                </c:pt>
                <c:pt idx="16">
                  <c:v>-4.3859321968744786E-2</c:v>
                </c:pt>
                <c:pt idx="17">
                  <c:v>-4.5991345695404043E-2</c:v>
                </c:pt>
                <c:pt idx="18">
                  <c:v>-4.3835059111171283E-2</c:v>
                </c:pt>
                <c:pt idx="19">
                  <c:v>-3.9034305722899607E-2</c:v>
                </c:pt>
                <c:pt idx="20">
                  <c:v>-3.8798916611467747E-2</c:v>
                </c:pt>
                <c:pt idx="21">
                  <c:v>-3.6987219188067424E-2</c:v>
                </c:pt>
                <c:pt idx="22">
                  <c:v>-3.8803058136556184E-2</c:v>
                </c:pt>
                <c:pt idx="23">
                  <c:v>-3.5015268316297421E-2</c:v>
                </c:pt>
                <c:pt idx="24">
                  <c:v>-3.4479056848146505E-2</c:v>
                </c:pt>
                <c:pt idx="25">
                  <c:v>-3.2693918681852077E-2</c:v>
                </c:pt>
                <c:pt idx="26">
                  <c:v>-3.1246915526637296E-2</c:v>
                </c:pt>
                <c:pt idx="27">
                  <c:v>-2.7838275800568909E-2</c:v>
                </c:pt>
                <c:pt idx="28">
                  <c:v>-2.480426626715081E-2</c:v>
                </c:pt>
                <c:pt idx="29">
                  <c:v>-2.2090837077270355E-2</c:v>
                </c:pt>
                <c:pt idx="30">
                  <c:v>-1.6173826197691418E-2</c:v>
                </c:pt>
                <c:pt idx="31">
                  <c:v>-1.6095084246988012E-2</c:v>
                </c:pt>
                <c:pt idx="32">
                  <c:v>-9.0508994014281002E-3</c:v>
                </c:pt>
                <c:pt idx="33">
                  <c:v>-2.1041573667737864E-3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A5-4731-B0C7-21DFAFE89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92352"/>
        <c:axId val="139714560"/>
      </c:lineChart>
      <c:catAx>
        <c:axId val="13949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it-IT" sz="1400"/>
                  <a:t>Campionato di Serie A 2015/16 - Giornata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9714560"/>
        <c:crosses val="autoZero"/>
        <c:auto val="1"/>
        <c:lblAlgn val="ctr"/>
        <c:lblOffset val="100"/>
        <c:noMultiLvlLbl val="0"/>
      </c:catAx>
      <c:valAx>
        <c:axId val="1397145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394923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/>
              <a:t>RETI GENERALISTE: FILM THEATRICAL - ANNO 2015</a:t>
            </a:r>
          </a:p>
        </c:rich>
      </c:tx>
      <c:layout>
        <c:manualLayout>
          <c:xMode val="edge"/>
          <c:yMode val="edge"/>
          <c:x val="0.2492797491222688"/>
          <c:y val="4.568903246068600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3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955410885417614"/>
          <c:y val="0.2297156605424322"/>
          <c:w val="0.63898116661514304"/>
          <c:h val="0.5873596315166486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3175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7E0-4BBA-A45E-BC1B1B72E923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7E0-4BBA-A45E-BC1B1B72E923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7E0-4BBA-A45E-BC1B1B72E923}"/>
              </c:ext>
            </c:extLst>
          </c:dPt>
          <c:dPt>
            <c:idx val="3"/>
            <c:bubble3D val="0"/>
            <c:spPr>
              <a:solidFill>
                <a:srgbClr val="339966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7E0-4BBA-A45E-BC1B1B72E923}"/>
              </c:ext>
            </c:extLst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E0-4BBA-A45E-BC1B1B72E923}"/>
                </c:ext>
              </c:extLst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E0-4BBA-A45E-BC1B1B72E923}"/>
                </c:ext>
              </c:extLst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E0-4BBA-A45E-BC1B1B72E923}"/>
                </c:ext>
              </c:extLst>
            </c:dLbl>
            <c:dLbl>
              <c:idx val="3"/>
              <c:layout>
                <c:manualLayout>
                  <c:x val="2.8991531947652041E-2"/>
                  <c:y val="-2.564021409088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E0-4BBA-A45E-BC1B1B72E923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'RETI GENER'!$A$11:$A$14</c:f>
              <c:strCache>
                <c:ptCount val="4"/>
                <c:pt idx="0">
                  <c:v>ITALIA E COPRODUZIONI</c:v>
                </c:pt>
                <c:pt idx="1">
                  <c:v>USA E COPRODUZIONI</c:v>
                </c:pt>
                <c:pt idx="2">
                  <c:v>EUROPA</c:v>
                </c:pt>
                <c:pt idx="3">
                  <c:v>EXTRAEUROPA</c:v>
                </c:pt>
              </c:strCache>
            </c:strRef>
          </c:cat>
          <c:val>
            <c:numRef>
              <c:f>'RETI GENER'!$B$11:$B$14</c:f>
              <c:numCache>
                <c:formatCode>#,##0</c:formatCode>
                <c:ptCount val="4"/>
                <c:pt idx="0">
                  <c:v>1469</c:v>
                </c:pt>
                <c:pt idx="1">
                  <c:v>1838</c:v>
                </c:pt>
                <c:pt idx="2">
                  <c:v>448</c:v>
                </c:pt>
                <c:pt idx="3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E0-4BBA-A45E-BC1B1B72E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0"/>
    <c:dispBlanksAs val="zero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Film Theatrical - generaliste</a:t>
            </a:r>
          </a:p>
        </c:rich>
      </c:tx>
      <c:layout>
        <c:manualLayout>
          <c:xMode val="edge"/>
          <c:yMode val="edge"/>
          <c:x val="0.23138725227637921"/>
          <c:y val="3.440245307352944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16907261592301"/>
          <c:y val="5.1400554097404488E-2"/>
          <c:w val="0.85844291338582679"/>
          <c:h val="0.77611475648877226"/>
        </c:manualLayout>
      </c:layout>
      <c:barChart>
        <c:barDir val="col"/>
        <c:grouping val="clustered"/>
        <c:varyColors val="0"/>
        <c:ser>
          <c:idx val="0"/>
          <c:order val="0"/>
          <c:tx>
            <c:v>2015</c:v>
          </c:tx>
          <c:invertIfNegative val="0"/>
          <c:cat>
            <c:strRef>
              <c:f>'RETI GENER'!$A$20:$A$23</c:f>
              <c:strCache>
                <c:ptCount val="4"/>
                <c:pt idx="0">
                  <c:v>ITALIA E COPRODUZIONI</c:v>
                </c:pt>
                <c:pt idx="1">
                  <c:v>USA E COPRODUZIONI</c:v>
                </c:pt>
                <c:pt idx="2">
                  <c:v>EUROPA</c:v>
                </c:pt>
                <c:pt idx="3">
                  <c:v>EXTRAEUROPA</c:v>
                </c:pt>
              </c:strCache>
            </c:strRef>
          </c:cat>
          <c:val>
            <c:numRef>
              <c:f>'RETI GENER'!$B$20:$B$23</c:f>
              <c:numCache>
                <c:formatCode>#,##0</c:formatCode>
                <c:ptCount val="4"/>
                <c:pt idx="0">
                  <c:v>1272</c:v>
                </c:pt>
                <c:pt idx="1">
                  <c:v>1653</c:v>
                </c:pt>
                <c:pt idx="2">
                  <c:v>398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1-4E28-8728-F95281A94694}"/>
            </c:ext>
          </c:extLst>
        </c:ser>
        <c:ser>
          <c:idx val="1"/>
          <c:order val="1"/>
          <c:tx>
            <c:v>2014</c:v>
          </c:tx>
          <c:invertIfNegative val="0"/>
          <c:cat>
            <c:strRef>
              <c:f>'RETI GENER'!$A$20:$A$23</c:f>
              <c:strCache>
                <c:ptCount val="4"/>
                <c:pt idx="0">
                  <c:v>ITALIA E COPRODUZIONI</c:v>
                </c:pt>
                <c:pt idx="1">
                  <c:v>USA E COPRODUZIONI</c:v>
                </c:pt>
                <c:pt idx="2">
                  <c:v>EUROPA</c:v>
                </c:pt>
                <c:pt idx="3">
                  <c:v>EXTRAEUROPA</c:v>
                </c:pt>
              </c:strCache>
            </c:strRef>
          </c:cat>
          <c:val>
            <c:numRef>
              <c:f>'RETI GENER'!$H$20:$H$23</c:f>
              <c:numCache>
                <c:formatCode>#,##0</c:formatCode>
                <c:ptCount val="4"/>
                <c:pt idx="0">
                  <c:v>1334</c:v>
                </c:pt>
                <c:pt idx="1">
                  <c:v>1658</c:v>
                </c:pt>
                <c:pt idx="2">
                  <c:v>456</c:v>
                </c:pt>
                <c:pt idx="3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1-4E28-8728-F95281A94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44544"/>
        <c:axId val="187247616"/>
      </c:barChart>
      <c:catAx>
        <c:axId val="18724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247616"/>
        <c:crosses val="autoZero"/>
        <c:auto val="1"/>
        <c:lblAlgn val="ctr"/>
        <c:lblOffset val="100"/>
        <c:noMultiLvlLbl val="0"/>
      </c:catAx>
      <c:valAx>
        <c:axId val="1872476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724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79658174322578"/>
          <c:y val="0.35341539265171257"/>
          <c:w val="0.22296907965668925"/>
          <c:h val="0.1463087479323197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Audience media - Reti generaliste</a:t>
            </a:r>
          </a:p>
        </c:rich>
      </c:tx>
      <c:layout>
        <c:manualLayout>
          <c:xMode val="edge"/>
          <c:yMode val="edge"/>
          <c:x val="0.46259230164964649"/>
          <c:y val="4.17838436479446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533573928258968"/>
          <c:y val="5.1400554097404488E-2"/>
          <c:w val="0.82749846894138246"/>
          <c:h val="0.77724681167254828"/>
        </c:manualLayout>
      </c:layout>
      <c:barChart>
        <c:barDir val="col"/>
        <c:grouping val="clustered"/>
        <c:varyColors val="0"/>
        <c:ser>
          <c:idx val="0"/>
          <c:order val="0"/>
          <c:tx>
            <c:v>2015</c:v>
          </c:tx>
          <c:invertIfNegative val="0"/>
          <c:cat>
            <c:strRef>
              <c:f>'RETI GENER'!$A$20:$A$23</c:f>
              <c:strCache>
                <c:ptCount val="4"/>
                <c:pt idx="0">
                  <c:v>ITALIA E COPRODUZIONI</c:v>
                </c:pt>
                <c:pt idx="1">
                  <c:v>USA E COPRODUZIONI</c:v>
                </c:pt>
                <c:pt idx="2">
                  <c:v>EUROPA</c:v>
                </c:pt>
                <c:pt idx="3">
                  <c:v>EXTRAEUROPA</c:v>
                </c:pt>
              </c:strCache>
            </c:strRef>
          </c:cat>
          <c:val>
            <c:numRef>
              <c:f>'RETI GENER'!$D$20:$D$23</c:f>
              <c:numCache>
                <c:formatCode>#,##0</c:formatCode>
                <c:ptCount val="4"/>
                <c:pt idx="0">
                  <c:v>318550.72157930565</c:v>
                </c:pt>
                <c:pt idx="1">
                  <c:v>724095.99564744288</c:v>
                </c:pt>
                <c:pt idx="2">
                  <c:v>314095.94196428574</c:v>
                </c:pt>
                <c:pt idx="3">
                  <c:v>240659.96212121213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6-4112-AE9D-30DD123C1AC4}"/>
            </c:ext>
          </c:extLst>
        </c:ser>
        <c:ser>
          <c:idx val="1"/>
          <c:order val="1"/>
          <c:tx>
            <c:v>2014</c:v>
          </c:tx>
          <c:invertIfNegative val="0"/>
          <c:cat>
            <c:strRef>
              <c:f>'RETI GENER'!$A$20:$A$23</c:f>
              <c:strCache>
                <c:ptCount val="4"/>
                <c:pt idx="0">
                  <c:v>ITALIA E COPRODUZIONI</c:v>
                </c:pt>
                <c:pt idx="1">
                  <c:v>USA E COPRODUZIONI</c:v>
                </c:pt>
                <c:pt idx="2">
                  <c:v>EUROPA</c:v>
                </c:pt>
                <c:pt idx="3">
                  <c:v>EXTRAEUROPA</c:v>
                </c:pt>
              </c:strCache>
            </c:strRef>
          </c:cat>
          <c:val>
            <c:numRef>
              <c:f>'RETI GENER'!$J$20:$J$23</c:f>
              <c:numCache>
                <c:formatCode>#,##0</c:formatCode>
                <c:ptCount val="4"/>
                <c:pt idx="0">
                  <c:v>371084.63226649247</c:v>
                </c:pt>
                <c:pt idx="1">
                  <c:v>743174.86047745356</c:v>
                </c:pt>
                <c:pt idx="2">
                  <c:v>316265.34369287023</c:v>
                </c:pt>
                <c:pt idx="3">
                  <c:v>178213.23529411765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6-4112-AE9D-30DD123C1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84512"/>
        <c:axId val="41586048"/>
      </c:barChart>
      <c:catAx>
        <c:axId val="4158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586048"/>
        <c:crosses val="autoZero"/>
        <c:auto val="1"/>
        <c:lblAlgn val="ctr"/>
        <c:lblOffset val="100"/>
        <c:noMultiLvlLbl val="0"/>
      </c:catAx>
      <c:valAx>
        <c:axId val="415860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158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46879155816445"/>
          <c:y val="0.24238982326775471"/>
          <c:w val="0.19149358883163956"/>
          <c:h val="0.1674343832020997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it-IT" sz="2100" dirty="0"/>
              <a:t>Utenti unici di televisione da Smart Tv connessa</a:t>
            </a:r>
          </a:p>
        </c:rich>
      </c:tx>
      <c:layout>
        <c:manualLayout>
          <c:xMode val="edge"/>
          <c:yMode val="edge"/>
          <c:x val="0.24204155730533691"/>
          <c:y val="4.6296296296296474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('Utenza Smart Tv - Storico'!$A$5:$A$21;'Utenza Smart Tv - Storico'!$D$6:$D$21)</c:f>
              <c:numCache>
                <c:formatCode>mmm\-yy</c:formatCode>
                <c:ptCount val="33"/>
                <c:pt idx="0">
                  <c:v>41487</c:v>
                </c:pt>
                <c:pt idx="1">
                  <c:v>41518</c:v>
                </c:pt>
                <c:pt idx="2">
                  <c:v>41548</c:v>
                </c:pt>
                <c:pt idx="3">
                  <c:v>41579</c:v>
                </c:pt>
                <c:pt idx="4">
                  <c:v>41609</c:v>
                </c:pt>
                <c:pt idx="5">
                  <c:v>41640</c:v>
                </c:pt>
                <c:pt idx="6">
                  <c:v>41671</c:v>
                </c:pt>
                <c:pt idx="7">
                  <c:v>41699</c:v>
                </c:pt>
                <c:pt idx="8">
                  <c:v>41730</c:v>
                </c:pt>
                <c:pt idx="9">
                  <c:v>41760</c:v>
                </c:pt>
                <c:pt idx="10">
                  <c:v>41791</c:v>
                </c:pt>
                <c:pt idx="11">
                  <c:v>41821</c:v>
                </c:pt>
                <c:pt idx="12">
                  <c:v>41852</c:v>
                </c:pt>
                <c:pt idx="13">
                  <c:v>41883</c:v>
                </c:pt>
                <c:pt idx="14">
                  <c:v>41913</c:v>
                </c:pt>
                <c:pt idx="15">
                  <c:v>41944</c:v>
                </c:pt>
                <c:pt idx="16">
                  <c:v>41974</c:v>
                </c:pt>
                <c:pt idx="17">
                  <c:v>42005</c:v>
                </c:pt>
                <c:pt idx="18">
                  <c:v>42036</c:v>
                </c:pt>
                <c:pt idx="19">
                  <c:v>42064</c:v>
                </c:pt>
                <c:pt idx="20">
                  <c:v>42095</c:v>
                </c:pt>
                <c:pt idx="21">
                  <c:v>42125</c:v>
                </c:pt>
                <c:pt idx="22">
                  <c:v>42156</c:v>
                </c:pt>
                <c:pt idx="23">
                  <c:v>42186</c:v>
                </c:pt>
                <c:pt idx="24">
                  <c:v>42217</c:v>
                </c:pt>
                <c:pt idx="25">
                  <c:v>42248</c:v>
                </c:pt>
                <c:pt idx="26">
                  <c:v>42278</c:v>
                </c:pt>
                <c:pt idx="27">
                  <c:v>42309</c:v>
                </c:pt>
                <c:pt idx="28">
                  <c:v>42339</c:v>
                </c:pt>
                <c:pt idx="29">
                  <c:v>42370</c:v>
                </c:pt>
                <c:pt idx="30">
                  <c:v>42401</c:v>
                </c:pt>
                <c:pt idx="31">
                  <c:v>42430</c:v>
                </c:pt>
                <c:pt idx="32">
                  <c:v>42461</c:v>
                </c:pt>
              </c:numCache>
            </c:numRef>
          </c:cat>
          <c:val>
            <c:numRef>
              <c:f>('Utenza Smart Tv - Storico'!$B$5:$B$21;'Utenza Smart Tv - Storico'!$E$6:$E$21)</c:f>
              <c:numCache>
                <c:formatCode>#,##0</c:formatCode>
                <c:ptCount val="33"/>
                <c:pt idx="0">
                  <c:v>329795</c:v>
                </c:pt>
                <c:pt idx="1">
                  <c:v>528832</c:v>
                </c:pt>
                <c:pt idx="2">
                  <c:v>685703</c:v>
                </c:pt>
                <c:pt idx="3">
                  <c:v>788673</c:v>
                </c:pt>
                <c:pt idx="4">
                  <c:v>1065416</c:v>
                </c:pt>
                <c:pt idx="5">
                  <c:v>1238472</c:v>
                </c:pt>
                <c:pt idx="6">
                  <c:v>1379225</c:v>
                </c:pt>
                <c:pt idx="7">
                  <c:v>1438321</c:v>
                </c:pt>
                <c:pt idx="8">
                  <c:v>1635638</c:v>
                </c:pt>
                <c:pt idx="9">
                  <c:v>1666012</c:v>
                </c:pt>
                <c:pt idx="10">
                  <c:v>1760674</c:v>
                </c:pt>
                <c:pt idx="11">
                  <c:v>1771565</c:v>
                </c:pt>
                <c:pt idx="12">
                  <c:v>1800644</c:v>
                </c:pt>
                <c:pt idx="13">
                  <c:v>2180025</c:v>
                </c:pt>
                <c:pt idx="14">
                  <c:v>2423144</c:v>
                </c:pt>
                <c:pt idx="15">
                  <c:v>2599643</c:v>
                </c:pt>
                <c:pt idx="16">
                  <c:v>2663686</c:v>
                </c:pt>
                <c:pt idx="17">
                  <c:v>2953471</c:v>
                </c:pt>
                <c:pt idx="18">
                  <c:v>2992872</c:v>
                </c:pt>
                <c:pt idx="19">
                  <c:v>3213696</c:v>
                </c:pt>
                <c:pt idx="20">
                  <c:v>3338975</c:v>
                </c:pt>
                <c:pt idx="21">
                  <c:v>3479095</c:v>
                </c:pt>
                <c:pt idx="22">
                  <c:v>3601427</c:v>
                </c:pt>
                <c:pt idx="23">
                  <c:v>3701284</c:v>
                </c:pt>
                <c:pt idx="24">
                  <c:v>3661398</c:v>
                </c:pt>
                <c:pt idx="25">
                  <c:v>3879457</c:v>
                </c:pt>
                <c:pt idx="26">
                  <c:v>4090397</c:v>
                </c:pt>
                <c:pt idx="27">
                  <c:v>4074754</c:v>
                </c:pt>
                <c:pt idx="28">
                  <c:v>4393051</c:v>
                </c:pt>
                <c:pt idx="29">
                  <c:v>4565304</c:v>
                </c:pt>
                <c:pt idx="30">
                  <c:v>5138620</c:v>
                </c:pt>
                <c:pt idx="31">
                  <c:v>5813075</c:v>
                </c:pt>
                <c:pt idx="32">
                  <c:v>6246216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9-44A7-8480-6FE01928D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08320"/>
        <c:axId val="41609856"/>
      </c:barChart>
      <c:dateAx>
        <c:axId val="416083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880000"/>
          <a:lstStyle/>
          <a:p>
            <a:pPr>
              <a:defRPr b="1"/>
            </a:pPr>
            <a:endParaRPr lang="en-US"/>
          </a:p>
        </c:txPr>
        <c:crossAx val="41609856"/>
        <c:crosses val="autoZero"/>
        <c:auto val="1"/>
        <c:lblOffset val="100"/>
        <c:baseTimeUnit val="months"/>
      </c:dateAx>
      <c:valAx>
        <c:axId val="41609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Copertura netta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4160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0.78875</cdr:x>
      <cdr:y>0.77</cdr:y>
    </cdr:from>
    <cdr:to>
      <cdr:x>0.96874</cdr:x>
      <cdr:y>0.85333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491064" y="3484984"/>
          <a:ext cx="1481281" cy="377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 b="1" dirty="0"/>
            <a:t>*alla 36a giornata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0.2025</cdr:x>
      <cdr:y>0.2129</cdr:y>
    </cdr:from>
    <cdr:to>
      <cdr:x>0.76841</cdr:x>
      <cdr:y>0.2542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66528" y="1080120"/>
          <a:ext cx="4657143" cy="20952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C8E70-E515-483F-AD81-E1C380B31495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3F514-F808-4E6F-8CFE-4F9109736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45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Pay</a:t>
            </a:r>
            <a:r>
              <a:rPr lang="it-IT" dirty="0"/>
              <a:t> o FTA </a:t>
            </a:r>
            <a:r>
              <a:rPr lang="it-IT" dirty="0" err="1"/>
              <a:t>cmq</a:t>
            </a:r>
            <a:r>
              <a:rPr lang="it-IT" dirty="0"/>
              <a:t> Multipiattaforma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3F514-F808-4E6F-8CFE-4F9109736D8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23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vidéo à la demande par abonnement (</a:t>
            </a:r>
            <a:r>
              <a:rPr lang="fr-FR" dirty="0" err="1">
                <a:effectLst/>
              </a:rPr>
              <a:t>VàDA</a:t>
            </a:r>
            <a:r>
              <a:rPr lang="fr-FR" dirty="0">
                <a:effectLst/>
              </a:rPr>
              <a:t> o SVOD)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3F514-F808-4E6F-8CFE-4F9109736D8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11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alto a d. il giocatore, fuori schermo la Chat. Le carte sono su FB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3F514-F808-4E6F-8CFE-4F9109736D8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82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1"/>
                </a:solidFill>
              </a:rPr>
              <a:t>Il televisore è Smart se direttamente connesso ad Internet.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3F514-F808-4E6F-8CFE-4F9109736D8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96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5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51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4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72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02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8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49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44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21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983C-10AA-4ABE-960B-F17701D1FC2B}" type="datetimeFigureOut">
              <a:rPr lang="it-IT" smtClean="0"/>
              <a:t>10/05/2016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1664-38AC-4DA7-89BE-A5498F6E5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0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t.ign.com/quantum-break-xbox-one-2" TargetMode="External"/><Relationship Id="rId2" Type="http://schemas.openxmlformats.org/officeDocument/2006/relationships/hyperlink" Target="https://youtu.be/cF6Fo8R2t0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tch.t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store.steampowered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993"/>
            <a:ext cx="2561149" cy="2701007"/>
          </a:xfrm>
        </p:spPr>
      </p:pic>
      <p:sp>
        <p:nvSpPr>
          <p:cNvPr id="7" name="Rettangolo 6"/>
          <p:cNvSpPr/>
          <p:nvPr/>
        </p:nvSpPr>
        <p:spPr>
          <a:xfrm>
            <a:off x="1934119" y="4944021"/>
            <a:ext cx="1557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STUDIO</a:t>
            </a:r>
          </a:p>
          <a:p>
            <a:r>
              <a:rPr lang="it-IT" sz="2800" dirty="0"/>
              <a:t>FRASI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1628800"/>
            <a:ext cx="79928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b="1" i="1" dirty="0" err="1">
                <a:solidFill>
                  <a:srgbClr val="FF0000"/>
                </a:solidFill>
              </a:rPr>
              <a:t>Pay</a:t>
            </a:r>
            <a:r>
              <a:rPr lang="it-IT" sz="2300" b="1" i="1" dirty="0">
                <a:solidFill>
                  <a:srgbClr val="FF0000"/>
                </a:solidFill>
              </a:rPr>
              <a:t> tv</a:t>
            </a:r>
            <a:r>
              <a:rPr lang="it-IT" sz="2300" b="1" dirty="0">
                <a:solidFill>
                  <a:srgbClr val="FF0000"/>
                </a:solidFill>
              </a:rPr>
              <a:t>, servizi </a:t>
            </a:r>
            <a:r>
              <a:rPr lang="it-IT" sz="2300" b="1" i="1" dirty="0">
                <a:solidFill>
                  <a:srgbClr val="FF0000"/>
                </a:solidFill>
              </a:rPr>
              <a:t>on </a:t>
            </a:r>
            <a:r>
              <a:rPr lang="it-IT" sz="2300" b="1" i="1" dirty="0" err="1">
                <a:solidFill>
                  <a:srgbClr val="FF0000"/>
                </a:solidFill>
              </a:rPr>
              <a:t>demand</a:t>
            </a:r>
            <a:r>
              <a:rPr lang="it-IT" sz="2300" b="1" i="1" dirty="0">
                <a:solidFill>
                  <a:srgbClr val="FF0000"/>
                </a:solidFill>
              </a:rPr>
              <a:t> </a:t>
            </a:r>
            <a:r>
              <a:rPr lang="it-IT" sz="2300" b="1" dirty="0">
                <a:solidFill>
                  <a:srgbClr val="FF0000"/>
                </a:solidFill>
              </a:rPr>
              <a:t>ed evoluzione del sistema audiovisivo</a:t>
            </a:r>
          </a:p>
          <a:p>
            <a:endParaRPr lang="it-IT" sz="2200" b="1" dirty="0">
              <a:solidFill>
                <a:srgbClr val="FF0000"/>
              </a:solidFill>
            </a:endParaRPr>
          </a:p>
          <a:p>
            <a:pPr lvl="5" algn="just"/>
            <a:r>
              <a:rPr lang="it-IT" sz="2300" b="1" dirty="0">
                <a:solidFill>
                  <a:srgbClr val="0070C0"/>
                </a:solidFill>
              </a:rPr>
              <a:t>Long </a:t>
            </a:r>
            <a:r>
              <a:rPr lang="it-IT" sz="2300" b="1" dirty="0" err="1">
                <a:solidFill>
                  <a:srgbClr val="0070C0"/>
                </a:solidFill>
              </a:rPr>
              <a:t>Tail</a:t>
            </a:r>
            <a:r>
              <a:rPr lang="it-IT" sz="2300" b="1" dirty="0">
                <a:solidFill>
                  <a:srgbClr val="0070C0"/>
                </a:solidFill>
              </a:rPr>
              <a:t> e grandi produzioni</a:t>
            </a:r>
          </a:p>
          <a:p>
            <a:pPr lvl="5" algn="just"/>
            <a:endParaRPr lang="it-IT" sz="2200" b="1" dirty="0">
              <a:solidFill>
                <a:srgbClr val="0070C0"/>
              </a:solidFill>
            </a:endParaRPr>
          </a:p>
          <a:p>
            <a:pPr lvl="5" algn="ctr"/>
            <a:r>
              <a:rPr lang="it-IT" sz="2100" b="1" i="1" dirty="0">
                <a:solidFill>
                  <a:srgbClr val="0070C0"/>
                </a:solidFill>
              </a:rPr>
              <a:t>     Francesco </a:t>
            </a:r>
            <a:r>
              <a:rPr lang="it-IT" sz="2100" b="1" i="1" dirty="0" err="1">
                <a:solidFill>
                  <a:srgbClr val="0070C0"/>
                </a:solidFill>
              </a:rPr>
              <a:t>Siliato</a:t>
            </a:r>
            <a:r>
              <a:rPr lang="it-IT" sz="2200" b="1" i="1" dirty="0">
                <a:solidFill>
                  <a:srgbClr val="0070C0"/>
                </a:solidFill>
              </a:rPr>
              <a:t> 						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4189"/>
            <a:ext cx="3735077" cy="8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436096" y="5544185"/>
            <a:ext cx="2808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200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Roma, 9 maggio 2016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053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4200" dirty="0"/>
              <a:t>SERIE, IBRIDAZIONE, STORYTELLING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Le Storie, le Fiction, mantengono un predominio emotivo e le serie </a:t>
            </a:r>
            <a:r>
              <a:rPr lang="it-IT" i="1" dirty="0"/>
              <a:t>cool</a:t>
            </a:r>
            <a:r>
              <a:rPr lang="it-IT" dirty="0"/>
              <a:t> sono la </a:t>
            </a:r>
            <a:r>
              <a:rPr lang="it-IT" i="1" dirty="0"/>
              <a:t>summa</a:t>
            </a:r>
            <a:r>
              <a:rPr lang="it-IT" dirty="0"/>
              <a:t> della narrazione coinvolgente, che crea fedeltà, attitudine e sposta in avanti la qualità richiesta per qualsiasi prodotto audiovisivo successivo. Dall’opera cinematografica al Talk Show.</a:t>
            </a:r>
          </a:p>
          <a:p>
            <a:r>
              <a:rPr lang="it-IT" dirty="0"/>
              <a:t>L’aumento degli investimenti su alcuni prodotti seriali ha completato il processo di trasformazione e rivoluzione del prodotto accompagnando la rivoluzione del consumo.</a:t>
            </a:r>
          </a:p>
          <a:p>
            <a:r>
              <a:rPr lang="it-IT" dirty="0"/>
              <a:t>Le stesse opere cinematografiche sono oggi televisione vista in una sala fuori casa. E in televisione anche i film diventano parte del progetto seriale. La sala come luogo di promozione di pellicole che andranno in Tv.</a:t>
            </a:r>
          </a:p>
        </p:txBody>
      </p:sp>
    </p:spTree>
    <p:extLst>
      <p:ext uri="{BB962C8B-B14F-4D97-AF65-F5344CB8AC3E}">
        <p14:creationId xmlns:p14="http://schemas.microsoft.com/office/powerpoint/2010/main" val="218136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3500" dirty="0"/>
              <a:t>SERIE E ON DEMAND (TSV e On </a:t>
            </a:r>
            <a:r>
              <a:rPr lang="it-IT" sz="3500" dirty="0" err="1"/>
              <a:t>Demand</a:t>
            </a:r>
            <a:r>
              <a:rPr lang="it-IT" sz="3500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Considerando tutte le repliche di tutte le Serie è straordinario rilevare come la quota d’ascolto in differita sia del 14 per cento; per tutto il resto  della programmazione la quota d’ascolto in differita non supera il 2 per cento.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783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1700808"/>
            <a:ext cx="2448272" cy="3888432"/>
          </a:xfrm>
        </p:spPr>
        <p:txBody>
          <a:bodyPr>
            <a:normAutofit fontScale="90000"/>
          </a:bodyPr>
          <a:lstStyle/>
          <a:p>
            <a:r>
              <a:rPr lang="it-IT" sz="2400" dirty="0"/>
              <a:t>SERIE TV</a:t>
            </a:r>
            <a:br>
              <a:rPr lang="it-IT" sz="2400" dirty="0"/>
            </a:br>
            <a:br>
              <a:rPr lang="it-IT" sz="2000" dirty="0"/>
            </a:br>
            <a:r>
              <a:rPr lang="it-IT" sz="2000" dirty="0"/>
              <a:t>• </a:t>
            </a:r>
            <a:r>
              <a:rPr lang="it-IT" sz="2000" b="1" dirty="0"/>
              <a:t>La permanenza di lungo periodo è raddoppiata </a:t>
            </a:r>
            <a:r>
              <a:rPr lang="it-IT" sz="2000" dirty="0"/>
              <a:t>dal triennio 2007-2009 al 2013-2015 </a:t>
            </a:r>
            <a:br>
              <a:rPr lang="it-IT" sz="2000" dirty="0"/>
            </a:br>
            <a:r>
              <a:rPr lang="it-IT" sz="2000" dirty="0"/>
              <a:t>• </a:t>
            </a:r>
            <a:r>
              <a:rPr lang="it-IT" sz="2000" b="1" dirty="0"/>
              <a:t>La permanenza all’interno dell’episodio </a:t>
            </a:r>
            <a:r>
              <a:rPr lang="it-IT" sz="2000" dirty="0"/>
              <a:t>è notevolmente aumentata e arriva oggi a un </a:t>
            </a:r>
            <a:r>
              <a:rPr lang="it-IT" sz="2000" b="1" dirty="0"/>
              <a:t>performante 64%. </a:t>
            </a:r>
            <a:r>
              <a:rPr lang="it-IT" sz="2000" dirty="0"/>
              <a:t>Si tenga conto che la permanenza media dell’intera programmazione tv è del 23 e i picchi di permanenza che superano anche l’80% vengono toccati in occasione di grandi eventi sportivi. </a:t>
            </a:r>
            <a:br>
              <a:rPr lang="it-IT" sz="2000" dirty="0"/>
            </a:br>
            <a:endParaRPr lang="it-IT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57606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88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SERIE TV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Profilo  per genere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Profilo per genere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815995" cy="30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15" y="2780928"/>
            <a:ext cx="383073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5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dirty="0"/>
              <a:t>SUBS ON DEMAND</a:t>
            </a:r>
          </a:p>
        </p:txBody>
      </p:sp>
      <p:pic>
        <p:nvPicPr>
          <p:cNvPr id="9" name="Segnaposto contenuto 8" descr="http://img3.wikia.nocookie.net/__cb20140510065134/disney/images/a/af/2000px-Netflix_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5685"/>
            <a:ext cx="8229600" cy="38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4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dirty="0"/>
              <a:t>NETFLIX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630137"/>
              </p:ext>
            </p:extLst>
          </p:nvPr>
        </p:nvGraphicFramePr>
        <p:xfrm>
          <a:off x="1547664" y="1412779"/>
          <a:ext cx="5904656" cy="39604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14D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                                                                2</a:t>
                      </a:r>
                      <a:r>
                        <a:rPr lang="en-US" sz="1100" b="1" spc="-1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1100" b="1" spc="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	      </a:t>
                      </a:r>
                      <a:r>
                        <a:rPr lang="en-US" sz="1100" b="1" spc="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100" b="1" spc="-1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1100" b="1" spc="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	  </a:t>
                      </a:r>
                      <a:r>
                        <a:rPr lang="en-US" sz="1100" b="1" spc="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100" b="1" spc="-1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1100" b="1" spc="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          </a:t>
                      </a:r>
                      <a:r>
                        <a:rPr lang="it-IT" sz="1100" b="1" i="0" u="none" strike="noStrike" baseline="0" dirty="0" err="1">
                          <a:solidFill>
                            <a:srgbClr val="FFFFFF"/>
                          </a:solidFill>
                          <a:latin typeface="+mn-lt"/>
                        </a:rPr>
                        <a:t>Évolution</a:t>
                      </a:r>
                      <a:r>
                        <a:rPr lang="it-IT" sz="1100" b="1" i="0" u="none" strike="noStrike" baseline="0" dirty="0">
                          <a:solidFill>
                            <a:srgbClr val="FFFFFF"/>
                          </a:solidFill>
                          <a:latin typeface="+mn-lt"/>
                        </a:rPr>
                        <a:t>        </a:t>
                      </a:r>
                      <a:r>
                        <a:rPr lang="it-IT" sz="1100" b="1" i="0" u="none" strike="noStrike" baseline="0" dirty="0" err="1">
                          <a:solidFill>
                            <a:srgbClr val="FFFFFF"/>
                          </a:solidFill>
                          <a:latin typeface="+mn-lt"/>
                        </a:rPr>
                        <a:t>Évolution</a:t>
                      </a:r>
                      <a:endParaRPr lang="it-IT" sz="1100" b="0" i="0" u="none" strike="noStrike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r>
                        <a:rPr lang="it-IT" sz="1100" b="0" i="0" u="none" strike="noStrike" baseline="0" dirty="0">
                          <a:solidFill>
                            <a:srgbClr val="FFFFFF"/>
                          </a:solidFill>
                          <a:latin typeface="+mn-lt"/>
                        </a:rPr>
                        <a:t>	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14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4D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4D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57">
                <a:tc gridSpan="2">
                  <a:txBody>
                    <a:bodyPr/>
                    <a:lstStyle/>
                    <a:p>
                      <a:pPr marL="6985">
                        <a:lnSpc>
                          <a:spcPts val="1325"/>
                        </a:lnSpc>
                        <a:spcAft>
                          <a:spcPts val="0"/>
                        </a:spcAft>
                        <a:tabLst>
                          <a:tab pos="2146300" algn="l"/>
                          <a:tab pos="2921000" algn="l"/>
                          <a:tab pos="3708400" algn="l"/>
                          <a:tab pos="4356100" algn="l"/>
                          <a:tab pos="5143500" algn="l"/>
                        </a:tabLs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100" spc="-5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1100" spc="5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100" spc="-5">
                          <a:effectLst/>
                          <a:latin typeface="Calibri"/>
                          <a:ea typeface="Calibri"/>
                          <a:cs typeface="Calibri"/>
                        </a:rPr>
                        <a:t>nn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és</a:t>
                      </a:r>
                      <a:r>
                        <a:rPr lang="en-US" sz="1100" spc="-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spc="5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1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700">
                          <a:effectLst/>
                          <a:latin typeface="Calibri"/>
                          <a:ea typeface="Calibri"/>
                          <a:cs typeface="Calibri"/>
                        </a:rPr>
                        <a:t>4	</a:t>
                      </a:r>
                      <a:r>
                        <a:rPr lang="en-US" sz="1100" spc="5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,9	</a:t>
                      </a:r>
                      <a:r>
                        <a:rPr lang="en-US" sz="1100" spc="5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,8	</a:t>
                      </a:r>
                      <a:r>
                        <a:rPr lang="en-US" sz="1100" spc="5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,9	-</a:t>
                      </a:r>
                      <a:r>
                        <a:rPr lang="en-US" sz="1100" spc="5"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r>
                        <a:rPr lang="en-US" sz="11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r>
                        <a:rPr lang="en-US" sz="1100" spc="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%	-</a:t>
                      </a:r>
                      <a:r>
                        <a:rPr lang="en-US" sz="1100" spc="5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r>
                        <a:rPr lang="en-US" sz="11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1100" spc="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94">
                <a:tc gridSpan="2"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Aft>
                          <a:spcPts val="0"/>
                        </a:spcAft>
                        <a:tabLst>
                          <a:tab pos="2108200" algn="l"/>
                          <a:tab pos="2882900" algn="l"/>
                          <a:tab pos="3657600" algn="l"/>
                          <a:tab pos="4343400" algn="l"/>
                          <a:tab pos="51181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857">
                <a:tc gridSpan="2">
                  <a:txBody>
                    <a:bodyPr/>
                    <a:lstStyle/>
                    <a:p>
                      <a:pPr marL="6985">
                        <a:lnSpc>
                          <a:spcPts val="1325"/>
                        </a:lnSpc>
                        <a:spcAft>
                          <a:spcPts val="0"/>
                        </a:spcAft>
                        <a:tabLst>
                          <a:tab pos="2108200" algn="l"/>
                          <a:tab pos="2895600" algn="l"/>
                          <a:tab pos="3670300" algn="l"/>
                          <a:tab pos="4343400" algn="l"/>
                          <a:tab pos="5130800" algn="l"/>
                        </a:tabLs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100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1100" spc="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100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nn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és</a:t>
                      </a:r>
                      <a:r>
                        <a:rPr lang="en-US" sz="11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100" spc="-1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à</a:t>
                      </a:r>
                      <a:r>
                        <a:rPr lang="en-US" sz="1100" spc="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à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l’i</a:t>
                      </a:r>
                      <a:r>
                        <a:rPr lang="en-US" sz="1100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100" spc="-1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ern</a:t>
                      </a:r>
                      <a:r>
                        <a:rPr lang="en-US" sz="1100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100" spc="-1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100" spc="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100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al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1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1100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	</a:t>
                      </a:r>
                      <a:r>
                        <a:rPr lang="en-US" sz="11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r>
                        <a:rPr lang="en-US" sz="1100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	</a:t>
                      </a:r>
                      <a:r>
                        <a:rPr lang="en-US" sz="11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1100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	+</a:t>
                      </a:r>
                      <a:r>
                        <a:rPr lang="en-US" sz="11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r>
                        <a:rPr lang="en-US" sz="1100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,2</a:t>
                      </a:r>
                      <a:r>
                        <a:rPr lang="en-US" sz="11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	+</a:t>
                      </a:r>
                      <a:r>
                        <a:rPr lang="en-US" sz="11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r>
                        <a:rPr lang="en-US" sz="1100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,3</a:t>
                      </a:r>
                      <a:r>
                        <a:rPr lang="en-US" sz="11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57">
                <a:tc gridSpan="2"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Aft>
                          <a:spcPts val="0"/>
                        </a:spcAft>
                        <a:tabLst>
                          <a:tab pos="2108200" algn="l"/>
                          <a:tab pos="2882900" algn="l"/>
                          <a:tab pos="3657600" algn="l"/>
                          <a:tab pos="4343400" algn="l"/>
                          <a:tab pos="5118100" algn="l"/>
                        </a:tabLst>
                      </a:pPr>
                      <a:r>
                        <a:rPr lang="en-US" sz="1100" b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1100" b="1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se </a:t>
                      </a:r>
                      <a:r>
                        <a:rPr lang="en-US" sz="11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100" b="1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1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100" b="1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100" b="1" spc="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11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spc="-1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1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’a</a:t>
                      </a:r>
                      <a:r>
                        <a:rPr lang="en-US" sz="1100" b="1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bonné</a:t>
                      </a:r>
                      <a:r>
                        <a:rPr lang="en-US" sz="11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100" b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51</a:t>
                      </a:r>
                      <a:r>
                        <a:rPr lang="en-US" sz="1100" b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3	</a:t>
                      </a:r>
                      <a:r>
                        <a:rPr lang="en-US" sz="1100" b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63</a:t>
                      </a:r>
                      <a:r>
                        <a:rPr lang="en-US" sz="1100" b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2	</a:t>
                      </a:r>
                      <a:r>
                        <a:rPr lang="en-US" sz="1100" b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79</a:t>
                      </a:r>
                      <a:r>
                        <a:rPr lang="en-US" sz="1100" b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7	+</a:t>
                      </a:r>
                      <a:r>
                        <a:rPr lang="en-US" sz="1100" b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100" b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,2</a:t>
                      </a:r>
                      <a:r>
                        <a:rPr lang="en-US" sz="1100" b="1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%	+</a:t>
                      </a:r>
                      <a:r>
                        <a:rPr lang="en-US" sz="1100" b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100" b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,1</a:t>
                      </a:r>
                      <a:r>
                        <a:rPr lang="en-US" sz="1100" b="1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26">
                <a:tc gridSpan="2">
                  <a:txBody>
                    <a:bodyPr/>
                    <a:lstStyle/>
                    <a:p>
                      <a:pPr marL="6985">
                        <a:lnSpc>
                          <a:spcPts val="1325"/>
                        </a:lnSpc>
                        <a:spcAft>
                          <a:spcPts val="0"/>
                        </a:spcAft>
                        <a:tabLst>
                          <a:tab pos="2108200" algn="l"/>
                          <a:tab pos="2895600" algn="l"/>
                          <a:tab pos="3670300" algn="l"/>
                          <a:tab pos="4343400" algn="l"/>
                          <a:tab pos="5130800" algn="l"/>
                        </a:tabLst>
                      </a:pPr>
                      <a:r>
                        <a:rPr lang="en-US" sz="1400" i="1" spc="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4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400" i="1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 i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i="1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ab</a:t>
                      </a:r>
                      <a:r>
                        <a:rPr lang="en-US" sz="14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400" i="1" spc="-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nn</a:t>
                      </a:r>
                      <a:r>
                        <a:rPr lang="en-US" sz="14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és</a:t>
                      </a:r>
                      <a:r>
                        <a:rPr lang="en-US" sz="1400" i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400" i="1" spc="-2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à</a:t>
                      </a:r>
                      <a:r>
                        <a:rPr lang="en-US" sz="1400" i="1" spc="5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4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400" i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44</a:t>
                      </a:r>
                      <a:r>
                        <a:rPr lang="en-US" sz="1400" i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4	</a:t>
                      </a:r>
                      <a:r>
                        <a:rPr lang="en-US" sz="1400" i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57</a:t>
                      </a:r>
                      <a:r>
                        <a:rPr lang="en-US" sz="1400" i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4	</a:t>
                      </a:r>
                      <a:r>
                        <a:rPr lang="en-US" sz="1400" i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74</a:t>
                      </a:r>
                      <a:r>
                        <a:rPr lang="en-US" sz="1400" i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8	+</a:t>
                      </a:r>
                      <a:r>
                        <a:rPr lang="en-US" sz="1400" i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400" i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,4</a:t>
                      </a:r>
                      <a:r>
                        <a:rPr lang="en-US" sz="1400" i="1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%	+</a:t>
                      </a:r>
                      <a:r>
                        <a:rPr lang="en-US" sz="1400" i="1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400" i="1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,3</a:t>
                      </a:r>
                      <a:r>
                        <a:rPr lang="en-US" sz="1400" i="1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94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it-IT" sz="3500" dirty="0" err="1"/>
              <a:t>Netflix</a:t>
            </a:r>
            <a:r>
              <a:rPr lang="it-IT" sz="3500" dirty="0"/>
              <a:t>, Investimenti in acquisti e produzioni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485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2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VIDEOGIOCHI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hlinkClick r:id="rId2"/>
              </a:rPr>
              <a:t>https://youtu.be/cF6Fo8R2t0I</a:t>
            </a:r>
            <a:endParaRPr lang="it-IT" dirty="0"/>
          </a:p>
          <a:p>
            <a:r>
              <a:rPr lang="it-IT" b="1" dirty="0"/>
              <a:t>Quantum Break</a:t>
            </a:r>
          </a:p>
          <a:p>
            <a:r>
              <a:rPr lang="it-IT" dirty="0"/>
              <a:t>il 5 aprile, </a:t>
            </a:r>
            <a:r>
              <a:rPr lang="it-IT" dirty="0">
                <a:hlinkClick r:id="rId3"/>
              </a:rPr>
              <a:t>Quantum Break</a:t>
            </a:r>
            <a:r>
              <a:rPr lang="it-IT" dirty="0"/>
              <a:t> è diventato la nuova IP di Microsoft </a:t>
            </a:r>
            <a:r>
              <a:rPr lang="it-IT" dirty="0" err="1"/>
              <a:t>Studios</a:t>
            </a:r>
            <a:r>
              <a:rPr lang="it-IT" dirty="0"/>
              <a:t> dal maggior successo di questa generazione ed è stato il nuovo gioco più giocato su Xbox </a:t>
            </a:r>
            <a:r>
              <a:rPr lang="it-IT" dirty="0" err="1"/>
              <a:t>One</a:t>
            </a:r>
            <a:r>
              <a:rPr lang="it-IT" dirty="0"/>
              <a:t> nel mondo durante la settimana di lancio.</a:t>
            </a:r>
          </a:p>
          <a:p>
            <a:r>
              <a:rPr lang="it-IT" dirty="0"/>
              <a:t>Lo sviluppatore, </a:t>
            </a:r>
            <a:r>
              <a:rPr lang="it-IT" dirty="0" err="1"/>
              <a:t>Remedy</a:t>
            </a:r>
            <a:r>
              <a:rPr lang="it-IT" dirty="0"/>
              <a:t> Entertainment, ha sede a Helsinki.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151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it-IT" dirty="0"/>
              <a:t>QUANTUM</a:t>
            </a:r>
            <a:r>
              <a:rPr lang="it-IT" sz="2400" dirty="0"/>
              <a:t> </a:t>
            </a:r>
            <a:r>
              <a:rPr lang="it-IT" dirty="0"/>
              <a:t>BREAK</a:t>
            </a:r>
            <a:br>
              <a:rPr lang="it-IT" dirty="0"/>
            </a:br>
            <a:r>
              <a:rPr lang="it-IT" dirty="0"/>
              <a:t>Ibridazione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err="1"/>
              <a:t>Attore</a:t>
            </a:r>
            <a:r>
              <a:rPr lang="en-US" sz="3400" dirty="0"/>
              <a:t>: Shawn Ashmore</a:t>
            </a:r>
          </a:p>
          <a:p>
            <a:pPr marL="0" indent="0">
              <a:buNone/>
            </a:pPr>
            <a:r>
              <a:rPr lang="it-IT" sz="3400" dirty="0"/>
              <a:t>(The </a:t>
            </a:r>
            <a:r>
              <a:rPr lang="it-IT" sz="3400" dirty="0" err="1"/>
              <a:t>Following</a:t>
            </a:r>
            <a:r>
              <a:rPr lang="it-IT" sz="3400" dirty="0"/>
              <a:t>) </a:t>
            </a:r>
            <a:r>
              <a:rPr lang="it-IT" sz="3400" dirty="0" err="1"/>
              <a:t>Capture</a:t>
            </a:r>
            <a:r>
              <a:rPr lang="it-IT" sz="3400" dirty="0"/>
              <a:t> </a:t>
            </a:r>
          </a:p>
          <a:p>
            <a:pPr marL="0" indent="0">
              <a:buNone/>
            </a:pPr>
            <a:r>
              <a:rPr lang="it-IT" sz="3400" dirty="0"/>
              <a:t>e scene girate.</a:t>
            </a:r>
          </a:p>
          <a:p>
            <a:pPr marL="0" indent="0">
              <a:buNone/>
            </a:pPr>
            <a:r>
              <a:rPr lang="it-IT" sz="3400" dirty="0"/>
              <a:t>Ci sono 5 atti e 4 episodi, </a:t>
            </a:r>
          </a:p>
          <a:p>
            <a:pPr marL="0" indent="0">
              <a:buNone/>
            </a:pPr>
            <a:r>
              <a:rPr lang="it-IT" sz="3400" dirty="0"/>
              <a:t>ognuno alla fine di ogni atto</a:t>
            </a:r>
          </a:p>
          <a:p>
            <a:pPr marL="0" indent="0">
              <a:buNone/>
            </a:pPr>
            <a:r>
              <a:rPr lang="it-IT" sz="3400" dirty="0"/>
              <a:t> tranne per l'ultimo. quindi in</a:t>
            </a:r>
          </a:p>
          <a:p>
            <a:pPr marL="0" indent="0">
              <a:buNone/>
            </a:pPr>
            <a:r>
              <a:rPr lang="it-IT" sz="3400" dirty="0"/>
              <a:t> totale ci sono </a:t>
            </a:r>
            <a:r>
              <a:rPr lang="it-IT" sz="3400" b="1" dirty="0"/>
              <a:t>8 episodi</a:t>
            </a:r>
          </a:p>
          <a:p>
            <a:pPr marL="0" indent="0">
              <a:buNone/>
            </a:pPr>
            <a:r>
              <a:rPr lang="it-IT" sz="3400" b="1" dirty="0"/>
              <a:t> differenti. durano 25 minuti</a:t>
            </a:r>
          </a:p>
          <a:p>
            <a:pPr marL="0" indent="0">
              <a:buNone/>
            </a:pPr>
            <a:r>
              <a:rPr lang="it-IT" sz="3400" dirty="0"/>
              <a:t> ciascuno e la trama riprende da</a:t>
            </a:r>
          </a:p>
          <a:p>
            <a:pPr marL="0" indent="0">
              <a:buNone/>
            </a:pPr>
            <a:r>
              <a:rPr lang="it-IT" sz="3400" dirty="0"/>
              <a:t> dove finisci di giocare (quindi se</a:t>
            </a:r>
          </a:p>
          <a:p>
            <a:pPr marL="0" indent="0">
              <a:buNone/>
            </a:pPr>
            <a:r>
              <a:rPr lang="it-IT" sz="3400" dirty="0"/>
              <a:t> ti guardi solo la serie tv non capisci</a:t>
            </a:r>
          </a:p>
          <a:p>
            <a:pPr marL="0" indent="0">
              <a:buNone/>
            </a:pPr>
            <a:r>
              <a:rPr lang="it-IT" sz="3400" dirty="0"/>
              <a:t> nulla della trama)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15" y="1412776"/>
            <a:ext cx="34861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90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it-IT" dirty="0"/>
              <a:t>Piattaforma Videogames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66210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it-IT" sz="2200" dirty="0"/>
              <a:t>Consumo e Tempo di visione da televisore – I quadrimestre 2015-2016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305571"/>
              </p:ext>
            </p:extLst>
          </p:nvPr>
        </p:nvGraphicFramePr>
        <p:xfrm>
          <a:off x="539552" y="1196752"/>
          <a:ext cx="8136904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TV RATING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Minuti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2015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2016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Diff. 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2015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2016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Diff. 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gen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20,13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19,50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-3,13%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gen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290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281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-3,10%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feb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20,57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19,34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-5,98%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feb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296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279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-5,74%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mar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19,40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18,31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-5,62%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mar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279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264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-5,38%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apr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18,02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17,23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-4,38%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apr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259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248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-4,25%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557471"/>
              </p:ext>
            </p:extLst>
          </p:nvPr>
        </p:nvGraphicFramePr>
        <p:xfrm>
          <a:off x="683568" y="2780928"/>
          <a:ext cx="79928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089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3"/>
              </a:rPr>
              <a:t>https://www.twitch.tv/</a:t>
            </a:r>
            <a:endParaRPr lang="it-IT" dirty="0"/>
          </a:p>
          <a:p>
            <a:r>
              <a:rPr lang="it-IT" dirty="0">
                <a:hlinkClick r:id="rId4"/>
              </a:rPr>
              <a:t>http://store.steampowered.com/</a:t>
            </a:r>
            <a:endParaRPr lang="it-IT" dirty="0"/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8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Steam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12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Autofit/>
          </a:bodyPr>
          <a:lstStyle/>
          <a:p>
            <a:r>
              <a:rPr lang="it-IT" dirty="0"/>
              <a:t>SMART TV CONNESSE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895721"/>
              </p:ext>
            </p:extLst>
          </p:nvPr>
        </p:nvGraphicFramePr>
        <p:xfrm>
          <a:off x="457200" y="1052736"/>
          <a:ext cx="82296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5272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TOTAL DIGITAL AUDIENCE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6" y="1268760"/>
            <a:ext cx="8050347" cy="4857403"/>
          </a:xfrm>
        </p:spPr>
      </p:pic>
    </p:spTree>
    <p:extLst>
      <p:ext uri="{BB962C8B-B14F-4D97-AF65-F5344CB8AC3E}">
        <p14:creationId xmlns:p14="http://schemas.microsoft.com/office/powerpoint/2010/main" val="708775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TOTAL DIGITAL AUDIENCE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6" y="1340768"/>
            <a:ext cx="8050347" cy="4785395"/>
          </a:xfrm>
        </p:spPr>
      </p:pic>
    </p:spTree>
    <p:extLst>
      <p:ext uri="{BB962C8B-B14F-4D97-AF65-F5344CB8AC3E}">
        <p14:creationId xmlns:p14="http://schemas.microsoft.com/office/powerpoint/2010/main" val="327888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55576" y="3501009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0" i="1" dirty="0">
                <a:solidFill>
                  <a:schemeClr val="tx1"/>
                </a:solidFill>
              </a:rPr>
              <a:t>Francesco </a:t>
            </a:r>
            <a:r>
              <a:rPr lang="it-IT" sz="2800" b="0" i="1" dirty="0" err="1">
                <a:solidFill>
                  <a:schemeClr val="tx1"/>
                </a:solidFill>
              </a:rPr>
              <a:t>Siliato</a:t>
            </a:r>
            <a:r>
              <a:rPr lang="it-IT" sz="2800" b="0" i="1" dirty="0">
                <a:solidFill>
                  <a:schemeClr val="tx1"/>
                </a:solidFill>
              </a:rPr>
              <a:t> – Studio Frasi</a:t>
            </a:r>
            <a:br>
              <a:rPr lang="it-IT" sz="2800" b="0" i="1" dirty="0">
                <a:solidFill>
                  <a:schemeClr val="tx1"/>
                </a:solidFill>
              </a:rPr>
            </a:br>
            <a:endParaRPr lang="it-IT" sz="2800" b="0" i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Grazie per Tempo e Attenzione</a:t>
            </a:r>
            <a:br>
              <a:rPr lang="it-IT" sz="4400" dirty="0"/>
            </a:br>
            <a:endParaRPr lang="it-IT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9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it-IT" dirty="0"/>
              <a:t>Cosa compone il Totale emittenti Auditel?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344816" cy="331236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Tutte le emittenti su televisore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Device con ricevitore collegati al televisore, ma anche 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Consolle se connesse (X-Box, PS,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VTR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3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Audience editori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850389"/>
              </p:ext>
            </p:extLst>
          </p:nvPr>
        </p:nvGraphicFramePr>
        <p:xfrm>
          <a:off x="467544" y="1124744"/>
          <a:ext cx="8280920" cy="516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Variable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Audience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Diff. Audience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Date group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 Trim 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 Trim 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 Trim 2016-I Trim 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5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Channel\Day Part group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GIORNO MEDIO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PRIMA SERATA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GIORNO MEDIO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PRIMA SERATA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11.212.507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26.723.007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-533.791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-1.024.343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 RAI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4.300.117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10.520.157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-204.914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-63.869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9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RAI GENERALISTE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3.591.349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9.082.308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-153.957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RAI SEGMENTATE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708.768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1.437.849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-50.957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-97.116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 MEDIASET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3.581.244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8.830.221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-349.836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-1.058.555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5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MEDIASET GENERALISTE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2.850.696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7.006.539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-330.733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-956.887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5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MEDIASET SEGMENTATE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730.547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1.823.683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-19.104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-101.666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45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 DISCOVERY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717.304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1.224.223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194.122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 SKY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629.066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1.935.736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80.599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251.210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 LA7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374.487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997.963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-45.477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-180.620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 FOX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122.335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294.487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-20.352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-52.754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45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 DE AGOSTINI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107.861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-16.764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64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dirty="0"/>
              <a:t>CALCIO PAY – SERIE A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773872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19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dirty="0"/>
              <a:t>CALCIO PAY – SERIE 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670566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it-IT" dirty="0"/>
              <a:t>CINEMA IN TV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Film italiani nella Top 10: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4 nel 2012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5 nel 2013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6 nel 2014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8 nel 2015</a:t>
            </a:r>
          </a:p>
          <a:p>
            <a:pPr marL="0" indent="0">
              <a:buNone/>
            </a:pPr>
            <a:endParaRPr lang="it-IT" sz="2400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62252"/>
              </p:ext>
            </p:extLst>
          </p:nvPr>
        </p:nvGraphicFramePr>
        <p:xfrm>
          <a:off x="2483768" y="1844824"/>
          <a:ext cx="6264696" cy="260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15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CINEMA IN TV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pPr algn="ctr"/>
            <a:r>
              <a:rPr lang="it-IT" dirty="0"/>
              <a:t>Numero titoli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pPr algn="ctr"/>
            <a:r>
              <a:rPr lang="it-IT" dirty="0"/>
              <a:t>Ascolto medio</a:t>
            </a: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1134915"/>
              </p:ext>
            </p:extLst>
          </p:nvPr>
        </p:nvGraphicFramePr>
        <p:xfrm>
          <a:off x="467544" y="2060848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Segnaposto contenut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5256084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764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dirty="0"/>
              <a:t>SERIE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FEDELTA’ – L’appuntamento fisso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L’INFEDELTA’ – Quello che fu l’appuntamento orario con il programma è diventato una disponibilità del programma ad essere fruito in qualsiasi momento</a:t>
            </a:r>
          </a:p>
          <a:p>
            <a:pPr marL="0" indent="0">
              <a:buNone/>
            </a:pPr>
            <a:r>
              <a:rPr lang="it-IT" dirty="0"/>
              <a:t>I pubblici sono più infedeli alle scelte di flusso</a:t>
            </a:r>
          </a:p>
          <a:p>
            <a:pPr marL="0" indent="0">
              <a:buNone/>
            </a:pPr>
            <a:r>
              <a:rPr lang="it-IT" dirty="0"/>
              <a:t>Sono gli editori, che devono mostrarsi fedeli ai        propri pubblici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262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775</Words>
  <Application>Microsoft Office PowerPoint</Application>
  <PresentationFormat>Presentazione su schermo (4:3)</PresentationFormat>
  <Paragraphs>239</Paragraphs>
  <Slides>25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Tema di Office</vt:lpstr>
      <vt:lpstr>Presentazione standard di PowerPoint</vt:lpstr>
      <vt:lpstr>Consumo e Tempo di visione da televisore – I quadrimestre 2015-2016</vt:lpstr>
      <vt:lpstr>Cosa compone il Totale emittenti Auditel?</vt:lpstr>
      <vt:lpstr>Audience editori</vt:lpstr>
      <vt:lpstr>CALCIO PAY – SERIE A</vt:lpstr>
      <vt:lpstr>CALCIO PAY – SERIE A</vt:lpstr>
      <vt:lpstr>CINEMA IN TV</vt:lpstr>
      <vt:lpstr>CINEMA IN TV</vt:lpstr>
      <vt:lpstr>SERIE</vt:lpstr>
      <vt:lpstr>SERIE, IBRIDAZIONE, STORYTELLING</vt:lpstr>
      <vt:lpstr>SERIE E ON DEMAND (TSV e On Demand)</vt:lpstr>
      <vt:lpstr>SERIE TV  • La permanenza di lungo periodo è raddoppiata dal triennio 2007-2009 al 2013-2015  • La permanenza all’interno dell’episodio è notevolmente aumentata e arriva oggi a un performante 64%. Si tenga conto che la permanenza media dell’intera programmazione tv è del 23 e i picchi di permanenza che superano anche l’80% vengono toccati in occasione di grandi eventi sportivi.  </vt:lpstr>
      <vt:lpstr>SERIE TV</vt:lpstr>
      <vt:lpstr>SUBS ON DEMAND</vt:lpstr>
      <vt:lpstr>NETFLIX</vt:lpstr>
      <vt:lpstr>Netflix, Investimenti in acquisti e produzioni</vt:lpstr>
      <vt:lpstr>VIDEOGIOCHI</vt:lpstr>
      <vt:lpstr>QUANTUM BREAK Ibridazione</vt:lpstr>
      <vt:lpstr>Piattaforma Videogames</vt:lpstr>
      <vt:lpstr>Presentazione standard di PowerPoint</vt:lpstr>
      <vt:lpstr>Steam</vt:lpstr>
      <vt:lpstr>SMART TV CONNESSE</vt:lpstr>
      <vt:lpstr>TOTAL DIGITAL AUDIENCE</vt:lpstr>
      <vt:lpstr>TOTAL DIGITAL AUDIENCE</vt:lpstr>
      <vt:lpstr>Francesco Siliato – Studio Frasi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Prof</dc:creator>
  <cp:lastModifiedBy>Giuseppina Mangione</cp:lastModifiedBy>
  <cp:revision>55</cp:revision>
  <dcterms:created xsi:type="dcterms:W3CDTF">2016-05-08T10:50:30Z</dcterms:created>
  <dcterms:modified xsi:type="dcterms:W3CDTF">2016-05-09T22:06:35Z</dcterms:modified>
</cp:coreProperties>
</file>